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5</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14842"/>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介绍了电视节目《见字如面》</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该节目邀请名人朗读历史人物的书信</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让观众感受到写信人的生活与情感。</a:t>
            </a:r>
            <a:endParaRPr lang="zh-CN" altLang="en-US" dirty="0"/>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4" name="图片 3"/>
          <p:cNvPicPr>
            <a:picLocks noChangeAspect="1"/>
          </p:cNvPicPr>
          <p:nvPr/>
        </p:nvPicPr>
        <p:blipFill>
          <a:blip r:embed="rId2"/>
          <a:stretch>
            <a:fillRect/>
          </a:stretch>
        </p:blipFill>
        <p:spPr>
          <a:xfrm>
            <a:off x="740099" y="1268760"/>
            <a:ext cx="10710215" cy="143555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Nowadays, phone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calls and messages help us communicate with others more often. It means that we seldom write letters now. But a TV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Alive</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bringing back this old habit.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Alive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invites famous actors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actresses,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no funny jokes or different competitions.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 only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person walks up to a microphone and reads a letter. The letters were written by people from different times in history.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 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episode, 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read a letter written by the famous writer Xiao Hong to her younger brother in 1941. The letter shows that Xiao Hong missed her brother so much and had great hopes for his future.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310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letter opens another world for us,” said Guan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Zhengwen,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director of the TV show. “It seems that we can experience the real lives and feelings of the writers.” Since its first episode on December 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2016,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Alive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been widely praised. Many audiences say that it has provided a breath of fresh air to today’s TV shows.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Alive</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 cultural TV shows have also attracted Chinese audiences. They include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Conference</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traditional Chinese poetry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competition,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Readers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invites people to read poems and articles they like or wrote. It suggests that cultural values and true feelings are becoming our interest.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04223"/>
            <a:ext cx="11485848" cy="119888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Alive</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TV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show,invites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famous people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946525" algn="l"/>
                <a:tab pos="7531100"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read and share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letters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tell audiences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jokes</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enter different competitions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38622" y="1694815"/>
            <a:ext cx="407484" cy="461665"/>
          </a:xfrm>
          <a:prstGeom prst="rect">
            <a:avLst/>
          </a:prstGeom>
          <a:noFill/>
        </p:spPr>
        <p:txBody>
          <a:bodyPr wrap="none" rtlCol="0">
            <a:spAutoFit/>
          </a:bodyPr>
          <a:lstStyle/>
          <a:p>
            <a:pPr algn="ctr"/>
            <a:r>
              <a:rPr lang="en-US" altLang="zh-CN" sz="2400" dirty="0"/>
              <a:t>A</a:t>
            </a:r>
            <a:endParaRPr lang="zh-CN" altLang="en-US" sz="2400" dirty="0"/>
          </a:p>
        </p:txBody>
      </p:sp>
      <p:sp>
        <p:nvSpPr>
          <p:cNvPr id="5" name="内容占位符 1"/>
          <p:cNvSpPr txBox="1"/>
          <p:nvPr/>
        </p:nvSpPr>
        <p:spPr bwMode="auto">
          <a:xfrm>
            <a:off x="360854" y="2774935"/>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a:t>
            </a:r>
            <a:r>
              <a:rPr lang="en-US" altLang="zh-CN" b="1" i="1" smtClean="0">
                <a:solidFill>
                  <a:srgbClr val="FF0000"/>
                </a:solidFill>
                <a:latin typeface="Times New Roman" panose="02020603050405020304" pitchFamily="18" charset="0"/>
                <a:ea typeface="宋体" panose="02010600030101010101" pitchFamily="2" charset="-122"/>
              </a:rPr>
              <a:t>Letters</a:t>
            </a:r>
            <a:r>
              <a:rPr lang="en-US" altLang="zh-CN" b="1" smtClean="0">
                <a:solidFill>
                  <a:srgbClr val="FF0000"/>
                </a:solidFill>
                <a:latin typeface="Times New Roman" panose="02020603050405020304" pitchFamily="18" charset="0"/>
                <a:ea typeface="宋体" panose="02010600030101010101" pitchFamily="2" charset="-122"/>
              </a:rPr>
              <a:t> </a:t>
            </a:r>
            <a:r>
              <a:rPr lang="en-US" altLang="zh-CN" b="1" i="1" smtClean="0">
                <a:solidFill>
                  <a:srgbClr val="FF0000"/>
                </a:solidFill>
                <a:latin typeface="Times New Roman" panose="02020603050405020304" pitchFamily="18" charset="0"/>
                <a:ea typeface="宋体" panose="02010600030101010101" pitchFamily="2" charset="-122"/>
              </a:rPr>
              <a:t>Alive</a:t>
            </a:r>
            <a:r>
              <a:rPr lang="en-US" altLang="zh-CN" b="1" smtClean="0">
                <a:solidFill>
                  <a:srgbClr val="FF0000"/>
                </a:solidFill>
                <a:latin typeface="Times New Roman" panose="02020603050405020304" pitchFamily="18" charset="0"/>
                <a:ea typeface="宋体" panose="02010600030101010101" pitchFamily="2" charset="-122"/>
              </a:rPr>
              <a:t> invites famous actors and actresses but there are no funny jokes or different competitions</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Instead, only one person walks up to a microphone and reads a letter</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可知，《见字如面》这个电视节目邀请名人来朗读和分享信件。故选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2432920"/>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“Since its first episode on December 5</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rPr>
              <a:t>2016, </a:t>
            </a:r>
            <a:r>
              <a:rPr lang="en-US" altLang="zh-CN" b="1" i="1">
                <a:solidFill>
                  <a:srgbClr val="FF0000"/>
                </a:solidFill>
                <a:latin typeface="Times New Roman" panose="02020603050405020304" pitchFamily="18" charset="0"/>
                <a:ea typeface="宋体" panose="02010600030101010101" pitchFamily="2" charset="-122"/>
              </a:rPr>
              <a:t>Letters</a:t>
            </a:r>
            <a:r>
              <a:rPr lang="en-US" altLang="zh-CN" b="1">
                <a:solidFill>
                  <a:srgbClr val="FF0000"/>
                </a:solidFill>
                <a:latin typeface="Times New Roman" panose="02020603050405020304" pitchFamily="18" charset="0"/>
                <a:ea typeface="宋体" panose="02010600030101010101" pitchFamily="2" charset="-122"/>
              </a:rPr>
              <a:t> </a:t>
            </a:r>
            <a:r>
              <a:rPr lang="en-US" altLang="zh-CN" b="1" i="1">
                <a:solidFill>
                  <a:srgbClr val="FF0000"/>
                </a:solidFill>
                <a:latin typeface="Times New Roman" panose="02020603050405020304" pitchFamily="18" charset="0"/>
                <a:ea typeface="宋体" panose="02010600030101010101" pitchFamily="2" charset="-122"/>
              </a:rPr>
              <a:t>Alive</a:t>
            </a:r>
            <a:r>
              <a:rPr lang="en-US" altLang="zh-CN" b="1">
                <a:solidFill>
                  <a:srgbClr val="FF0000"/>
                </a:solidFill>
                <a:latin typeface="Times New Roman" panose="02020603050405020304" pitchFamily="18" charset="0"/>
                <a:ea typeface="宋体" panose="02010600030101010101" pitchFamily="2" charset="-122"/>
              </a:rPr>
              <a:t> has been widely praised</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Many audiences say that it has provided a breath of fresh air to today’s TV shows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FF0000"/>
                </a:solidFill>
                <a:latin typeface="Times New Roman" panose="02020603050405020304" pitchFamily="18" charset="0"/>
                <a:ea typeface="宋体" panose="02010600030101010101" pitchFamily="2" charset="-122"/>
              </a:rPr>
              <a:t>“Besides </a:t>
            </a:r>
            <a:r>
              <a:rPr lang="en-US" altLang="zh-CN" b="1" i="1">
                <a:solidFill>
                  <a:srgbClr val="FF0000"/>
                </a:solidFill>
                <a:latin typeface="Times New Roman" panose="02020603050405020304" pitchFamily="18" charset="0"/>
                <a:ea typeface="宋体" panose="02010600030101010101" pitchFamily="2" charset="-122"/>
              </a:rPr>
              <a:t>Letters</a:t>
            </a:r>
            <a:r>
              <a:rPr lang="en-US" altLang="zh-CN" b="1">
                <a:solidFill>
                  <a:srgbClr val="FF0000"/>
                </a:solidFill>
                <a:latin typeface="Times New Roman" panose="02020603050405020304" pitchFamily="18" charset="0"/>
                <a:ea typeface="宋体" panose="02010600030101010101" pitchFamily="2" charset="-122"/>
              </a:rPr>
              <a:t> </a:t>
            </a:r>
            <a:r>
              <a:rPr lang="en-US" altLang="zh-CN" b="1" i="1">
                <a:solidFill>
                  <a:srgbClr val="FF0000"/>
                </a:solidFill>
                <a:latin typeface="Times New Roman" panose="02020603050405020304" pitchFamily="18" charset="0"/>
                <a:ea typeface="宋体" panose="02010600030101010101" pitchFamily="2" charset="-122"/>
              </a:rPr>
              <a:t>Alive</a:t>
            </a:r>
            <a:r>
              <a:rPr lang="en-US" altLang="zh-CN" b="1">
                <a:solidFill>
                  <a:srgbClr val="FF0000"/>
                </a:solidFill>
                <a:latin typeface="Times New Roman" panose="02020603050405020304" pitchFamily="18" charset="0"/>
                <a:ea typeface="宋体" panose="02010600030101010101" pitchFamily="2" charset="-122"/>
              </a:rPr>
              <a:t>, some other cultural TV shows have also attracted Chinese audiences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可知，中国观众对文中提到的电视节目高度赞扬。故选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60854" y="1268760"/>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audiences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TV shows mentioned in the passage.</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3946525" algn="l"/>
                <a:tab pos="4049395" algn="l"/>
                <a:tab pos="7531100"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highly praise	B. don’t mind	C. show no interest in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38622" y="1352800"/>
            <a:ext cx="407484" cy="461665"/>
          </a:xfrm>
          <a:prstGeom prst="rect">
            <a:avLst/>
          </a:prstGeom>
          <a:noFill/>
        </p:spPr>
        <p:txBody>
          <a:bodyPr wrap="none" rtlCol="0">
            <a:spAutoFit/>
          </a:bodyPr>
          <a:lstStyle/>
          <a:p>
            <a:pPr algn="ctr"/>
            <a:r>
              <a:rPr lang="en-US" altLang="zh-CN" sz="2400" dirty="0"/>
              <a:t>A</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409895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文章出处题。通读全文可知，本文主要介绍了《见字如面》等文化类电视节目，与文化娱乐相关，所以这篇文章可能取自报纸中的</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文化娱乐</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版块。故选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302115"/>
            <a:ext cx="11485848" cy="2862322"/>
          </a:xfrm>
        </p:spPr>
        <p:txBody>
          <a:bodyPr/>
          <a:lstStyle/>
          <a:p>
            <a:pPr hangingPunct="0">
              <a:spcAft>
                <a:spcPts val="0"/>
              </a:spcAft>
              <a:tabLst>
                <a:tab pos="484822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article is probably taken from the section of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newspaper.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Sports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Culture and Entertainment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Education and Science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1933965" y="1449029"/>
            <a:ext cx="3321303" cy="370866"/>
          </a:xfrm>
          <a:prstGeom prst="rect">
            <a:avLst/>
          </a:prstGeom>
        </p:spPr>
      </p:pic>
      <p:sp>
        <p:nvSpPr>
          <p:cNvPr id="5" name="文本框 4"/>
          <p:cNvSpPr txBox="1"/>
          <p:nvPr/>
        </p:nvSpPr>
        <p:spPr>
          <a:xfrm>
            <a:off x="847439" y="1392707"/>
            <a:ext cx="389850" cy="461665"/>
          </a:xfrm>
          <a:prstGeom prst="rect">
            <a:avLst/>
          </a:prstGeom>
          <a:noFill/>
        </p:spPr>
        <p:txBody>
          <a:bodyPr wrap="none" rtlCol="0">
            <a:spAutoFit/>
          </a:bodyPr>
          <a:lstStyle/>
          <a:p>
            <a:pPr algn="ctr"/>
            <a:r>
              <a:rPr lang="en-US" altLang="zh-CN" sz="2400" dirty="0" smtClean="0"/>
              <a:t>B</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“It seems that we can experience the real lives and feelings of the writers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可知，通过读信，我们可以体验作者的真实生活和情感。故选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500114"/>
            <a:ext cx="11485848" cy="2308324"/>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passage,which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following is RIGHT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Alive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popular enough to attract audiences.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Conference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invites people to read poems and articles.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 can experience the real lives and feelings of the writers by reading letters.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38622" y="1590706"/>
            <a:ext cx="407484" cy="461665"/>
          </a:xfrm>
          <a:prstGeom prst="rect">
            <a:avLst/>
          </a:prstGeom>
          <a:noFill/>
        </p:spPr>
        <p:txBody>
          <a:bodyPr wrap="none" rtlCol="0">
            <a:spAutoFit/>
          </a:bodyPr>
          <a:lstStyle/>
          <a:p>
            <a:pPr algn="ctr"/>
            <a:r>
              <a:rPr lang="en-US" altLang="zh-CN" sz="2400" dirty="0" smtClean="0"/>
              <a:t>C</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2831</Words>
  <Application>WPS 演示</Application>
  <PresentationFormat>自定义</PresentationFormat>
  <Paragraphs>44</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460</cp:revision>
  <dcterms:created xsi:type="dcterms:W3CDTF">2020-11-06T05:24:00Z</dcterms:created>
  <dcterms:modified xsi:type="dcterms:W3CDTF">2025-09-17T07:28:56Z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